
<file path=[Content_Types].xml><?xml version="1.0" encoding="utf-8"?>
<Types xmlns="http://schemas.openxmlformats.org/package/2006/content-types">
  <Default Extension="emf" ContentType="image/x-emf"/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autoCompressPictures="0">
  <p:sldMasterIdLst>
    <p:sldMasterId id="2147483661" r:id="rId1"/>
  </p:sldMasterIdLst>
  <p:notesMasterIdLst>
    <p:notesMasterId r:id="rId13"/>
  </p:notesMasterIdLst>
  <p:handoutMasterIdLst>
    <p:handoutMasterId r:id="rId14"/>
  </p:handoutMasterIdLst>
  <p:sldIdLst>
    <p:sldId id="285" r:id="rId2"/>
    <p:sldId id="287" r:id="rId3"/>
    <p:sldId id="297" r:id="rId4"/>
    <p:sldId id="286" r:id="rId5"/>
    <p:sldId id="294" r:id="rId6"/>
    <p:sldId id="299" r:id="rId7"/>
    <p:sldId id="292" r:id="rId8"/>
    <p:sldId id="298" r:id="rId9"/>
    <p:sldId id="295" r:id="rId10"/>
    <p:sldId id="296" r:id="rId11"/>
    <p:sldId id="293" r:id="rId12"/>
  </p:sldIdLst>
  <p:sldSz cx="9144000" cy="5143500" type="screen16x9"/>
  <p:notesSz cx="6858000" cy="9144000"/>
  <p:embeddedFontLst>
    <p:embeddedFont>
      <p:font typeface="Century Gothic" panose="020B0502020202020204" pitchFamily="34" charset="0"/>
      <p:regular r:id="rId15"/>
      <p:bold r:id="rId16"/>
      <p:italic r:id="rId17"/>
      <p:boldItalic r:id="rId18"/>
    </p:embeddedFont>
    <p:embeddedFont>
      <p:font typeface="Franklin Gothic Medium" panose="020B0603020102020204" pitchFamily="34" charset="0"/>
      <p:regular r:id="rId19"/>
      <p:italic r:id="rId20"/>
    </p:embeddedFont>
    <p:embeddedFont>
      <p:font typeface="Lato Light" panose="020F0502020204030203" pitchFamily="34" charset="0"/>
      <p:regular r:id="rId21"/>
      <p:bold r:id="rId22"/>
      <p:italic r:id="rId23"/>
      <p:boldItalic r:id="rId22"/>
    </p:embeddedFont>
    <p:embeddedFont>
      <p:font typeface="Roboto Slab Regular" panose="020B0604020202020204" charset="0"/>
      <p:regular r:id="rId24"/>
      <p:bold r:id="rId25"/>
      <p:italic r:id="rId26"/>
      <p:boldItalic r:id="rId2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31E36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9C313751-3878-4241-8E13-E6892900CA68}">
  <a:tblStyle styleId="{9C313751-3878-4241-8E13-E6892900CA68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sm" len="sm"/>
              <a:tailEnd type="none" w="sm" len="sm"/>
            </a:ln>
          </a:insideV>
        </a:tcBdr>
      </a:tcStyle>
    </a:wholeTbl>
    <a:band1H>
      <a:tcTxStyle/>
      <a:tcStyle>
        <a:tcBdr/>
      </a:tcStyle>
    </a:band1H>
    <a:band2H>
      <a:tcTxStyle/>
      <a:tcStyle>
        <a:tcBdr/>
      </a:tcStyle>
    </a:band2H>
    <a:band1V>
      <a:tcTxStyle/>
      <a:tcStyle>
        <a:tcBdr/>
      </a:tcStyle>
    </a:band1V>
    <a:band2V>
      <a:tcTxStyle/>
      <a:tcStyle>
        <a:tcBdr/>
      </a:tcStyle>
    </a:band2V>
    <a:lastCol>
      <a:tcTxStyle/>
      <a:tcStyle>
        <a:tcBdr/>
      </a:tcStyle>
    </a:lastCol>
    <a:firstCol>
      <a:tcTxStyle/>
      <a:tcStyle>
        <a:tcBdr/>
      </a:tcStyle>
    </a:firstCol>
    <a:lastRow>
      <a:tcTxStyle/>
      <a:tcStyle>
        <a:tcBdr/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/>
      <a:tcStyle>
        <a:tcBdr/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inimized">
    <p:restoredLeft sz="0" autoAdjust="0"/>
    <p:restoredTop sz="91489" autoAdjust="0"/>
  </p:normalViewPr>
  <p:slideViewPr>
    <p:cSldViewPr snapToGrid="0" snapToObjects="1">
      <p:cViewPr>
        <p:scale>
          <a:sx n="87" d="100"/>
          <a:sy n="87" d="100"/>
        </p:scale>
        <p:origin x="1672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9" d="100"/>
          <a:sy n="99" d="100"/>
        </p:scale>
        <p:origin x="3064" y="1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4.fntdata"/><Relationship Id="rId26" Type="http://schemas.openxmlformats.org/officeDocument/2006/relationships/font" Target="fonts/font11.fntdata"/><Relationship Id="rId3" Type="http://schemas.openxmlformats.org/officeDocument/2006/relationships/slide" Target="slides/slide2.xml"/><Relationship Id="rId21" Type="http://schemas.openxmlformats.org/officeDocument/2006/relationships/font" Target="fonts/font7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font" Target="fonts/font10.fntdata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9.fntdata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font" Target="fonts/font8.fntdata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Relationship Id="rId22" Type="http://schemas.openxmlformats.org/officeDocument/2006/relationships/font" Target="NULL"/><Relationship Id="rId27" Type="http://schemas.openxmlformats.org/officeDocument/2006/relationships/font" Target="fonts/font12.fntdata"/><Relationship Id="rId30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336125ED-570C-FA48-8CF0-93F6F0550A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2BA850E-0C6F-B34B-B4F3-39758C70992B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38510C1-2C08-3D4B-A66B-922D50F5DB1A}" type="datetimeFigureOut">
              <a:rPr lang="en-US" smtClean="0"/>
              <a:t>2/4/2024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B301639-75C6-E442-89E7-AEC446FCC8E5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0BDC5A3-6FB1-9442-9E57-6314D00B3B26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6EB3BE6-A3C7-8141-AA92-AB405B669CE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268745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175" y="685800"/>
            <a:ext cx="60963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100"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 sz="1100"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6422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8" name="Google Shape;408;g35f391192_02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409" name="Google Shape;409;g35f391192_029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tabLst/>
              <a:defRPr/>
            </a:pPr>
            <a:r>
              <a:rPr lang="en-US" dirty="0"/>
              <a:t>https://</a:t>
            </a:r>
            <a:r>
              <a:rPr lang="en-US" dirty="0" err="1"/>
              <a:t>youtu.be</a:t>
            </a:r>
            <a:r>
              <a:rPr lang="en-US" dirty="0"/>
              <a:t>/ze4om166ru8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0140250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sv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emf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 preserve="1" userDrawn="1">
  <p:cSld name="1_Subtitle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"/>
          <p:cNvSpPr/>
          <p:nvPr/>
        </p:nvSpPr>
        <p:spPr>
          <a:xfrm>
            <a:off x="2630450" y="630150"/>
            <a:ext cx="3883200" cy="3883200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0" name="Google Shape;40;p3"/>
          <p:cNvSpPr/>
          <p:nvPr/>
        </p:nvSpPr>
        <p:spPr>
          <a:xfrm>
            <a:off x="5430350" y="228600"/>
            <a:ext cx="1388100" cy="1388100"/>
          </a:xfrm>
          <a:prstGeom prst="ellipse">
            <a:avLst/>
          </a:prstGeom>
          <a:solidFill>
            <a:srgbClr val="FFB600">
              <a:alpha val="79620"/>
            </a:srgbClr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grpSp>
        <p:nvGrpSpPr>
          <p:cNvPr id="53" name="Google Shape;53;p3"/>
          <p:cNvGrpSpPr/>
          <p:nvPr/>
        </p:nvGrpSpPr>
        <p:grpSpPr>
          <a:xfrm>
            <a:off x="5861768" y="506559"/>
            <a:ext cx="524975" cy="832145"/>
            <a:chOff x="6718575" y="2318625"/>
            <a:chExt cx="256950" cy="407375"/>
          </a:xfrm>
        </p:grpSpPr>
        <p:sp>
          <p:nvSpPr>
            <p:cNvPr id="54" name="Google Shape;54;p3"/>
            <p:cNvSpPr/>
            <p:nvPr/>
          </p:nvSpPr>
          <p:spPr>
            <a:xfrm>
              <a:off x="6795900" y="2673600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2"/>
                  </a:moveTo>
                  <a:lnTo>
                    <a:pt x="4092" y="1"/>
                  </a:lnTo>
                  <a:lnTo>
                    <a:pt x="0" y="1"/>
                  </a:lnTo>
                  <a:lnTo>
                    <a:pt x="0" y="902"/>
                  </a:lnTo>
                  <a:lnTo>
                    <a:pt x="4092" y="902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5" name="Google Shape;55;p3"/>
            <p:cNvSpPr/>
            <p:nvPr/>
          </p:nvSpPr>
          <p:spPr>
            <a:xfrm>
              <a:off x="6795900" y="2650475"/>
              <a:ext cx="102300" cy="22550"/>
            </a:xfrm>
            <a:custGeom>
              <a:avLst/>
              <a:gdLst/>
              <a:ahLst/>
              <a:cxnLst/>
              <a:rect l="l" t="t" r="r" b="b"/>
              <a:pathLst>
                <a:path w="4092" h="902" fill="none" extrusionOk="0">
                  <a:moveTo>
                    <a:pt x="4092" y="901"/>
                  </a:moveTo>
                  <a:lnTo>
                    <a:pt x="4092" y="0"/>
                  </a:lnTo>
                  <a:lnTo>
                    <a:pt x="0" y="0"/>
                  </a:lnTo>
                  <a:lnTo>
                    <a:pt x="0" y="901"/>
                  </a:lnTo>
                  <a:lnTo>
                    <a:pt x="4092" y="90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6" name="Google Shape;56;p3"/>
            <p:cNvSpPr/>
            <p:nvPr/>
          </p:nvSpPr>
          <p:spPr>
            <a:xfrm>
              <a:off x="6795900" y="2696125"/>
              <a:ext cx="102300" cy="29875"/>
            </a:xfrm>
            <a:custGeom>
              <a:avLst/>
              <a:gdLst/>
              <a:ahLst/>
              <a:cxnLst/>
              <a:rect l="l" t="t" r="r" b="b"/>
              <a:pathLst>
                <a:path w="4092" h="1195" fill="none" extrusionOk="0">
                  <a:moveTo>
                    <a:pt x="0" y="1"/>
                  </a:moveTo>
                  <a:lnTo>
                    <a:pt x="0" y="171"/>
                  </a:lnTo>
                  <a:lnTo>
                    <a:pt x="0" y="171"/>
                  </a:lnTo>
                  <a:lnTo>
                    <a:pt x="24" y="318"/>
                  </a:lnTo>
                  <a:lnTo>
                    <a:pt x="98" y="464"/>
                  </a:lnTo>
                  <a:lnTo>
                    <a:pt x="195" y="585"/>
                  </a:lnTo>
                  <a:lnTo>
                    <a:pt x="341" y="659"/>
                  </a:lnTo>
                  <a:lnTo>
                    <a:pt x="1875" y="1170"/>
                  </a:lnTo>
                  <a:lnTo>
                    <a:pt x="1875" y="1170"/>
                  </a:lnTo>
                  <a:lnTo>
                    <a:pt x="2046" y="1194"/>
                  </a:lnTo>
                  <a:lnTo>
                    <a:pt x="2046" y="1194"/>
                  </a:lnTo>
                  <a:lnTo>
                    <a:pt x="2216" y="1170"/>
                  </a:lnTo>
                  <a:lnTo>
                    <a:pt x="3751" y="659"/>
                  </a:lnTo>
                  <a:lnTo>
                    <a:pt x="3751" y="659"/>
                  </a:lnTo>
                  <a:lnTo>
                    <a:pt x="3897" y="585"/>
                  </a:lnTo>
                  <a:lnTo>
                    <a:pt x="3994" y="464"/>
                  </a:lnTo>
                  <a:lnTo>
                    <a:pt x="4067" y="318"/>
                  </a:lnTo>
                  <a:lnTo>
                    <a:pt x="4092" y="171"/>
                  </a:lnTo>
                  <a:lnTo>
                    <a:pt x="4092" y="1"/>
                  </a:lnTo>
                  <a:lnTo>
                    <a:pt x="0" y="1"/>
                  </a:lnTo>
                  <a:close/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7" name="Google Shape;57;p3"/>
            <p:cNvSpPr/>
            <p:nvPr/>
          </p:nvSpPr>
          <p:spPr>
            <a:xfrm>
              <a:off x="67849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6674"/>
                  </a:moveTo>
                  <a:lnTo>
                    <a:pt x="1413" y="6674"/>
                  </a:lnTo>
                  <a:lnTo>
                    <a:pt x="585" y="2850"/>
                  </a:lnTo>
                  <a:lnTo>
                    <a:pt x="1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8" name="Google Shape;58;p3"/>
            <p:cNvSpPr/>
            <p:nvPr/>
          </p:nvSpPr>
          <p:spPr>
            <a:xfrm>
              <a:off x="6718575" y="2318625"/>
              <a:ext cx="256950" cy="307525"/>
            </a:xfrm>
            <a:custGeom>
              <a:avLst/>
              <a:gdLst/>
              <a:ahLst/>
              <a:cxnLst/>
              <a:rect l="l" t="t" r="r" b="b"/>
              <a:pathLst>
                <a:path w="10278" h="12301" fill="none" extrusionOk="0">
                  <a:moveTo>
                    <a:pt x="7185" y="12300"/>
                  </a:moveTo>
                  <a:lnTo>
                    <a:pt x="7185" y="12300"/>
                  </a:lnTo>
                  <a:lnTo>
                    <a:pt x="7307" y="11764"/>
                  </a:lnTo>
                  <a:lnTo>
                    <a:pt x="7477" y="11253"/>
                  </a:lnTo>
                  <a:lnTo>
                    <a:pt x="7672" y="10766"/>
                  </a:lnTo>
                  <a:lnTo>
                    <a:pt x="7891" y="10327"/>
                  </a:lnTo>
                  <a:lnTo>
                    <a:pt x="8135" y="9913"/>
                  </a:lnTo>
                  <a:lnTo>
                    <a:pt x="8378" y="9499"/>
                  </a:lnTo>
                  <a:lnTo>
                    <a:pt x="8914" y="8720"/>
                  </a:lnTo>
                  <a:lnTo>
                    <a:pt x="9182" y="8330"/>
                  </a:lnTo>
                  <a:lnTo>
                    <a:pt x="9425" y="7941"/>
                  </a:lnTo>
                  <a:lnTo>
                    <a:pt x="9645" y="7551"/>
                  </a:lnTo>
                  <a:lnTo>
                    <a:pt x="9864" y="7113"/>
                  </a:lnTo>
                  <a:lnTo>
                    <a:pt x="10034" y="6674"/>
                  </a:lnTo>
                  <a:lnTo>
                    <a:pt x="10156" y="6187"/>
                  </a:lnTo>
                  <a:lnTo>
                    <a:pt x="10229" y="5676"/>
                  </a:lnTo>
                  <a:lnTo>
                    <a:pt x="10253" y="5408"/>
                  </a:lnTo>
                  <a:lnTo>
                    <a:pt x="10278" y="5140"/>
                  </a:lnTo>
                  <a:lnTo>
                    <a:pt x="10278" y="5140"/>
                  </a:lnTo>
                  <a:lnTo>
                    <a:pt x="10229" y="4604"/>
                  </a:lnTo>
                  <a:lnTo>
                    <a:pt x="10156" y="4093"/>
                  </a:lnTo>
                  <a:lnTo>
                    <a:pt x="10034" y="3605"/>
                  </a:lnTo>
                  <a:lnTo>
                    <a:pt x="9864" y="3143"/>
                  </a:lnTo>
                  <a:lnTo>
                    <a:pt x="9645" y="2680"/>
                  </a:lnTo>
                  <a:lnTo>
                    <a:pt x="9401" y="2266"/>
                  </a:lnTo>
                  <a:lnTo>
                    <a:pt x="9084" y="1876"/>
                  </a:lnTo>
                  <a:lnTo>
                    <a:pt x="8768" y="1511"/>
                  </a:lnTo>
                  <a:lnTo>
                    <a:pt x="8402" y="1170"/>
                  </a:lnTo>
                  <a:lnTo>
                    <a:pt x="8013" y="878"/>
                  </a:lnTo>
                  <a:lnTo>
                    <a:pt x="7574" y="634"/>
                  </a:lnTo>
                  <a:lnTo>
                    <a:pt x="7136" y="415"/>
                  </a:lnTo>
                  <a:lnTo>
                    <a:pt x="6673" y="244"/>
                  </a:lnTo>
                  <a:lnTo>
                    <a:pt x="6162" y="98"/>
                  </a:lnTo>
                  <a:lnTo>
                    <a:pt x="5675" y="25"/>
                  </a:lnTo>
                  <a:lnTo>
                    <a:pt x="5139" y="1"/>
                  </a:lnTo>
                  <a:lnTo>
                    <a:pt x="5139" y="1"/>
                  </a:lnTo>
                  <a:lnTo>
                    <a:pt x="4603" y="25"/>
                  </a:lnTo>
                  <a:lnTo>
                    <a:pt x="4116" y="98"/>
                  </a:lnTo>
                  <a:lnTo>
                    <a:pt x="3605" y="244"/>
                  </a:lnTo>
                  <a:lnTo>
                    <a:pt x="3142" y="415"/>
                  </a:lnTo>
                  <a:lnTo>
                    <a:pt x="2703" y="634"/>
                  </a:lnTo>
                  <a:lnTo>
                    <a:pt x="2265" y="878"/>
                  </a:lnTo>
                  <a:lnTo>
                    <a:pt x="1875" y="1170"/>
                  </a:lnTo>
                  <a:lnTo>
                    <a:pt x="1510" y="1511"/>
                  </a:lnTo>
                  <a:lnTo>
                    <a:pt x="1193" y="1876"/>
                  </a:lnTo>
                  <a:lnTo>
                    <a:pt x="877" y="2266"/>
                  </a:lnTo>
                  <a:lnTo>
                    <a:pt x="633" y="2680"/>
                  </a:lnTo>
                  <a:lnTo>
                    <a:pt x="414" y="3143"/>
                  </a:lnTo>
                  <a:lnTo>
                    <a:pt x="244" y="3605"/>
                  </a:lnTo>
                  <a:lnTo>
                    <a:pt x="122" y="4093"/>
                  </a:lnTo>
                  <a:lnTo>
                    <a:pt x="49" y="4604"/>
                  </a:lnTo>
                  <a:lnTo>
                    <a:pt x="0" y="5140"/>
                  </a:lnTo>
                  <a:lnTo>
                    <a:pt x="0" y="5140"/>
                  </a:lnTo>
                  <a:lnTo>
                    <a:pt x="24" y="5408"/>
                  </a:lnTo>
                  <a:lnTo>
                    <a:pt x="49" y="5676"/>
                  </a:lnTo>
                  <a:lnTo>
                    <a:pt x="122" y="6187"/>
                  </a:lnTo>
                  <a:lnTo>
                    <a:pt x="244" y="6674"/>
                  </a:lnTo>
                  <a:lnTo>
                    <a:pt x="414" y="7113"/>
                  </a:lnTo>
                  <a:lnTo>
                    <a:pt x="633" y="7551"/>
                  </a:lnTo>
                  <a:lnTo>
                    <a:pt x="852" y="7941"/>
                  </a:lnTo>
                  <a:lnTo>
                    <a:pt x="1096" y="8330"/>
                  </a:lnTo>
                  <a:lnTo>
                    <a:pt x="1364" y="8720"/>
                  </a:lnTo>
                  <a:lnTo>
                    <a:pt x="1900" y="9499"/>
                  </a:lnTo>
                  <a:lnTo>
                    <a:pt x="2143" y="9913"/>
                  </a:lnTo>
                  <a:lnTo>
                    <a:pt x="2387" y="10327"/>
                  </a:lnTo>
                  <a:lnTo>
                    <a:pt x="2606" y="10766"/>
                  </a:lnTo>
                  <a:lnTo>
                    <a:pt x="2801" y="11253"/>
                  </a:lnTo>
                  <a:lnTo>
                    <a:pt x="2971" y="11764"/>
                  </a:lnTo>
                  <a:lnTo>
                    <a:pt x="3093" y="12300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59" name="Google Shape;59;p3"/>
            <p:cNvSpPr/>
            <p:nvPr/>
          </p:nvSpPr>
          <p:spPr>
            <a:xfrm>
              <a:off x="6873825" y="2459275"/>
              <a:ext cx="35350" cy="166875"/>
            </a:xfrm>
            <a:custGeom>
              <a:avLst/>
              <a:gdLst/>
              <a:ahLst/>
              <a:cxnLst/>
              <a:rect l="l" t="t" r="r" b="b"/>
              <a:pathLst>
                <a:path w="1414" h="6675" fill="none" extrusionOk="0">
                  <a:moveTo>
                    <a:pt x="1413" y="1"/>
                  </a:moveTo>
                  <a:lnTo>
                    <a:pt x="1413" y="1"/>
                  </a:lnTo>
                  <a:lnTo>
                    <a:pt x="829" y="2850"/>
                  </a:lnTo>
                  <a:lnTo>
                    <a:pt x="1" y="6674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0" name="Google Shape;60;p3"/>
            <p:cNvSpPr/>
            <p:nvPr/>
          </p:nvSpPr>
          <p:spPr>
            <a:xfrm>
              <a:off x="6801975" y="2453200"/>
              <a:ext cx="90150" cy="19500"/>
            </a:xfrm>
            <a:custGeom>
              <a:avLst/>
              <a:gdLst/>
              <a:ahLst/>
              <a:cxnLst/>
              <a:rect l="l" t="t" r="r" b="b"/>
              <a:pathLst>
                <a:path w="3606" h="780" fill="none" extrusionOk="0">
                  <a:moveTo>
                    <a:pt x="1" y="73"/>
                  </a:moveTo>
                  <a:lnTo>
                    <a:pt x="829" y="780"/>
                  </a:lnTo>
                  <a:lnTo>
                    <a:pt x="1657" y="73"/>
                  </a:lnTo>
                  <a:lnTo>
                    <a:pt x="1657" y="73"/>
                  </a:lnTo>
                  <a:lnTo>
                    <a:pt x="1730" y="25"/>
                  </a:lnTo>
                  <a:lnTo>
                    <a:pt x="1803" y="0"/>
                  </a:lnTo>
                  <a:lnTo>
                    <a:pt x="1876" y="25"/>
                  </a:lnTo>
                  <a:lnTo>
                    <a:pt x="1949" y="73"/>
                  </a:lnTo>
                  <a:lnTo>
                    <a:pt x="2777" y="780"/>
                  </a:lnTo>
                  <a:lnTo>
                    <a:pt x="3605" y="73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  <p:sp>
          <p:nvSpPr>
            <p:cNvPr id="61" name="Google Shape;61;p3"/>
            <p:cNvSpPr/>
            <p:nvPr/>
          </p:nvSpPr>
          <p:spPr>
            <a:xfrm>
              <a:off x="6795900" y="2628550"/>
              <a:ext cx="102300" cy="25"/>
            </a:xfrm>
            <a:custGeom>
              <a:avLst/>
              <a:gdLst/>
              <a:ahLst/>
              <a:cxnLst/>
              <a:rect l="l" t="t" r="r" b="b"/>
              <a:pathLst>
                <a:path w="4092" h="1" fill="none" extrusionOk="0">
                  <a:moveTo>
                    <a:pt x="0" y="1"/>
                  </a:moveTo>
                  <a:lnTo>
                    <a:pt x="4092" y="1"/>
                  </a:lnTo>
                </a:path>
              </a:pathLst>
            </a:custGeom>
            <a:noFill/>
            <a:ln w="12175" cap="rnd" cmpd="sng">
              <a:solidFill>
                <a:srgbClr val="FFFFFF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91425" tIns="91425" rIns="91425" bIns="91425" anchor="ctr" anchorCtr="0">
              <a:noAutofit/>
            </a:bodyPr>
            <a:lstStyle/>
            <a:p>
              <a:pPr marL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>
                <a:solidFill>
                  <a:srgbClr val="FFFFFF"/>
                </a:solidFill>
              </a:endParaRPr>
            </a:p>
          </p:txBody>
        </p:sp>
      </p:grpSp>
      <p:pic>
        <p:nvPicPr>
          <p:cNvPr id="31" name="Picture 30">
            <a:extLst>
              <a:ext uri="{FF2B5EF4-FFF2-40B4-BE49-F238E27FC236}">
                <a16:creationId xmlns:a16="http://schemas.microsoft.com/office/drawing/2014/main" id="{ABFDC58F-F69E-C74D-BDAA-1B6B2CC4AD9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56330"/>
          <a:stretch/>
        </p:blipFill>
        <p:spPr>
          <a:xfrm>
            <a:off x="0" y="0"/>
            <a:ext cx="9144000" cy="1733332"/>
          </a:xfrm>
          <a:prstGeom prst="rect">
            <a:avLst/>
          </a:prstGeom>
          <a:ln>
            <a:noFill/>
          </a:ln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9F0348DB-CD3F-AB43-9762-1C36A9CEEF68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0" y="1148349"/>
            <a:ext cx="7500730" cy="882247"/>
          </a:xfrm>
          <a:prstGeom prst="rect">
            <a:avLst/>
          </a:prstGeom>
        </p:spPr>
      </p:pic>
      <p:pic>
        <p:nvPicPr>
          <p:cNvPr id="34" name="Picture 33">
            <a:extLst>
              <a:ext uri="{FF2B5EF4-FFF2-40B4-BE49-F238E27FC236}">
                <a16:creationId xmlns:a16="http://schemas.microsoft.com/office/drawing/2014/main" id="{9D7FA2E5-3FE3-3248-B527-FCD0AA1B65E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24825" y="83600"/>
            <a:ext cx="1894349" cy="839050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61952318-B1F8-424F-BB5E-62F7FDA83E8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22216" t="-995" r="-5915" b="995"/>
          <a:stretch/>
        </p:blipFill>
        <p:spPr>
          <a:xfrm>
            <a:off x="-51916" y="-1215257"/>
            <a:ext cx="2571750" cy="3195545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7E45EF03-5AC3-FE4B-AA36-CC7FF04F10B2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17470"/>
          <a:stretch/>
        </p:blipFill>
        <p:spPr>
          <a:xfrm>
            <a:off x="7084439" y="-762281"/>
            <a:ext cx="2088687" cy="2530812"/>
          </a:xfrm>
          <a:prstGeom prst="rect">
            <a:avLst/>
          </a:prstGeom>
        </p:spPr>
      </p:pic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F861E80-E988-554D-A5F1-74CACCE41F87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426679" y="1364596"/>
            <a:ext cx="6567323" cy="771525"/>
          </a:xfrm>
        </p:spPr>
        <p:txBody>
          <a:bodyPr/>
          <a:lstStyle>
            <a:lvl1pPr marL="101600" indent="0" algn="l">
              <a:buNone/>
              <a:defRPr sz="2000" spc="60" baseline="0">
                <a:solidFill>
                  <a:schemeClr val="bg1"/>
                </a:solidFill>
                <a:latin typeface="Luna" pitchFamily="2" charset="0"/>
              </a:defRPr>
            </a:lvl1pPr>
          </a:lstStyle>
          <a:p>
            <a:pPr lvl="0"/>
            <a:r>
              <a:rPr lang="en-US" dirty="0"/>
              <a:t>Lesson 1: Virtual Mushroom Tour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0E4594F6-D549-2748-9FED-7F876E3D6053}"/>
              </a:ext>
            </a:extLst>
          </p:cNvPr>
          <p:cNvSpPr txBox="1"/>
          <p:nvPr userDrawn="1"/>
        </p:nvSpPr>
        <p:spPr>
          <a:xfrm>
            <a:off x="649357" y="2411896"/>
            <a:ext cx="788504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rtl="0"/>
            <a:r>
              <a:rPr lang="en-US" sz="1800" b="1" i="0" u="none" strike="noStrike" cap="none" dirty="0">
                <a:solidFill>
                  <a:srgbClr val="000000"/>
                </a:solidFill>
                <a:effectLst/>
                <a:latin typeface="Franklin Gothic Medium" panose="020B0603020102020204" pitchFamily="34" charset="0"/>
                <a:ea typeface="Arial"/>
                <a:cs typeface="Arial"/>
                <a:sym typeface="Arial"/>
              </a:rPr>
              <a:t>What We’ll Learn:</a:t>
            </a:r>
          </a:p>
          <a:p>
            <a:pPr marL="0" indent="0" rtl="0" fontAlgn="base">
              <a:buFont typeface="Arial" panose="020B0604020202020204" pitchFamily="34" charset="0"/>
              <a:buNone/>
            </a:pPr>
            <a:endParaRPr lang="en-US" sz="1800" b="0" i="0" u="none" strike="noStrike" cap="none" dirty="0">
              <a:solidFill>
                <a:srgbClr val="000000"/>
              </a:solidFill>
              <a:effectLst/>
              <a:latin typeface="Franklin Gothic Medium" panose="020B0603020102020204" pitchFamily="34" charset="0"/>
              <a:ea typeface="Arial"/>
              <a:cs typeface="Arial"/>
              <a:sym typeface="Arial"/>
            </a:endParaRP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7160691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 userDrawn="1">
  <p:cSld name="TITLE">
    <p:bg>
      <p:bgRef idx="1001">
        <a:schemeClr val="bg1"/>
      </p:bgRef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ubtitle" userDrawn="1">
  <p:cSld name="TITLE_1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3"/>
          <p:cNvSpPr/>
          <p:nvPr/>
        </p:nvSpPr>
        <p:spPr>
          <a:xfrm>
            <a:off x="407150" y="407075"/>
            <a:ext cx="8329800" cy="432930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65" name="Google Shape;65;p3"/>
          <p:cNvSpPr txBox="1">
            <a:spLocks noGrp="1"/>
          </p:cNvSpPr>
          <p:nvPr>
            <p:ph type="ctrTitle"/>
          </p:nvPr>
        </p:nvSpPr>
        <p:spPr>
          <a:xfrm>
            <a:off x="583354" y="725127"/>
            <a:ext cx="3371700" cy="11598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1pPr>
            <a:lvl2pPr lvl="1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2pPr>
            <a:lvl3pPr lvl="2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3pPr>
            <a:lvl4pPr lvl="3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4pPr>
            <a:lvl5pPr lvl="4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5pPr>
            <a:lvl6pPr lvl="5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6pPr>
            <a:lvl7pPr lvl="6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7pPr>
            <a:lvl8pPr lvl="7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8pPr>
            <a:lvl9pPr lvl="8" algn="ctr" rt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000"/>
              <a:buNone/>
              <a:defRPr sz="3000">
                <a:solidFill>
                  <a:schemeClr val="accent1"/>
                </a:solidFill>
              </a:defRPr>
            </a:lvl9pPr>
          </a:lstStyle>
          <a:p>
            <a:endParaRPr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+ 3 columns" userDrawn="1">
  <p:cSld name="TITLE_AND_TWO_COLUMNS_1"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"/>
          <p:cNvSpPr/>
          <p:nvPr/>
        </p:nvSpPr>
        <p:spPr>
          <a:xfrm>
            <a:off x="407100" y="460135"/>
            <a:ext cx="8329800" cy="43293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165" name="Google Shape;165;p7"/>
          <p:cNvSpPr/>
          <p:nvPr/>
        </p:nvSpPr>
        <p:spPr>
          <a:xfrm>
            <a:off x="8044639" y="3947219"/>
            <a:ext cx="1097700" cy="1097700"/>
          </a:xfrm>
          <a:prstGeom prst="ellipse">
            <a:avLst/>
          </a:prstGeom>
          <a:solidFill>
            <a:srgbClr val="02BDC7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6" name="Google Shape;186;p7"/>
          <p:cNvSpPr txBox="1">
            <a:spLocks noGrp="1"/>
          </p:cNvSpPr>
          <p:nvPr>
            <p:ph type="body" idx="1"/>
          </p:nvPr>
        </p:nvSpPr>
        <p:spPr>
          <a:xfrm>
            <a:off x="1025382" y="1526920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 dirty="0"/>
          </a:p>
        </p:txBody>
      </p:sp>
      <p:sp>
        <p:nvSpPr>
          <p:cNvPr id="187" name="Google Shape;187;p7"/>
          <p:cNvSpPr txBox="1">
            <a:spLocks noGrp="1"/>
          </p:cNvSpPr>
          <p:nvPr>
            <p:ph type="body" idx="2"/>
          </p:nvPr>
        </p:nvSpPr>
        <p:spPr>
          <a:xfrm>
            <a:off x="3642600" y="1557544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 dirty="0"/>
          </a:p>
        </p:txBody>
      </p:sp>
      <p:sp>
        <p:nvSpPr>
          <p:cNvPr id="188" name="Google Shape;188;p7"/>
          <p:cNvSpPr txBox="1">
            <a:spLocks noGrp="1"/>
          </p:cNvSpPr>
          <p:nvPr>
            <p:ph type="body" idx="3"/>
          </p:nvPr>
        </p:nvSpPr>
        <p:spPr>
          <a:xfrm>
            <a:off x="6259818" y="1557544"/>
            <a:ext cx="1858800" cy="2739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1150" rtl="0">
              <a:spcBef>
                <a:spcPts val="600"/>
              </a:spcBef>
              <a:spcAft>
                <a:spcPts val="0"/>
              </a:spcAft>
              <a:buSzPts val="1300"/>
              <a:buChar char="○"/>
              <a:defRPr sz="1300"/>
            </a:lvl1pPr>
            <a:lvl2pPr marL="914400" lvl="1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2pPr>
            <a:lvl3pPr marL="1371600" lvl="2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3pPr>
            <a:lvl4pPr marL="1828800" lvl="3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4pPr>
            <a:lvl5pPr marL="2286000" lvl="4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5pPr>
            <a:lvl6pPr marL="2743200" lvl="5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6pPr>
            <a:lvl7pPr marL="3200400" lvl="6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7pPr>
            <a:lvl8pPr marL="3657600" lvl="7" indent="-311150" rtl="0">
              <a:spcBef>
                <a:spcPts val="1000"/>
              </a:spcBef>
              <a:spcAft>
                <a:spcPts val="0"/>
              </a:spcAft>
              <a:buSzPts val="1300"/>
              <a:buChar char="◦"/>
              <a:defRPr sz="1300"/>
            </a:lvl8pPr>
            <a:lvl9pPr marL="4114800" lvl="8" indent="-311150" rtl="0">
              <a:spcBef>
                <a:spcPts val="1000"/>
              </a:spcBef>
              <a:spcAft>
                <a:spcPts val="1000"/>
              </a:spcAft>
              <a:buSzPts val="1300"/>
              <a:buChar char="◦"/>
              <a:defRPr sz="1300"/>
            </a:lvl9pPr>
          </a:lstStyle>
          <a:p>
            <a:endParaRPr/>
          </a:p>
        </p:txBody>
      </p:sp>
      <p:pic>
        <p:nvPicPr>
          <p:cNvPr id="3" name="Graphic 2">
            <a:extLst>
              <a:ext uri="{FF2B5EF4-FFF2-40B4-BE49-F238E27FC236}">
                <a16:creationId xmlns:a16="http://schemas.microsoft.com/office/drawing/2014/main" id="{6B347CA9-CC01-EC4F-AF8C-0F8E40A26136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23156" y="4057634"/>
            <a:ext cx="876869" cy="87686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C82722FD-1422-7E45-9483-4F855E5139E9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0" y="255240"/>
            <a:ext cx="7500730" cy="882247"/>
          </a:xfrm>
          <a:prstGeom prst="rect">
            <a:avLst/>
          </a:prstGeom>
        </p:spPr>
      </p:pic>
      <p:sp>
        <p:nvSpPr>
          <p:cNvPr id="36" name="Text Placeholder 2">
            <a:extLst>
              <a:ext uri="{FF2B5EF4-FFF2-40B4-BE49-F238E27FC236}">
                <a16:creationId xmlns:a16="http://schemas.microsoft.com/office/drawing/2014/main" id="{79B131DD-829D-7B43-8997-FB8710702C3E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28738" y="438496"/>
            <a:ext cx="6567323" cy="771525"/>
          </a:xfrm>
        </p:spPr>
        <p:txBody>
          <a:bodyPr/>
          <a:lstStyle>
            <a:lvl1pPr marL="101600" indent="0" algn="l">
              <a:buNone/>
              <a:defRPr sz="2000" spc="60" baseline="0">
                <a:solidFill>
                  <a:schemeClr val="bg1"/>
                </a:solidFill>
                <a:latin typeface="Luna" pitchFamily="2" charset="0"/>
              </a:defRPr>
            </a:lvl1pPr>
          </a:lstStyle>
          <a:p>
            <a:pPr lvl="0"/>
            <a:r>
              <a:rPr lang="en-US" dirty="0"/>
              <a:t>KNOW…WANT TO KNOW…LEARNED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imple-light"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body" idx="1"/>
          </p:nvPr>
        </p:nvSpPr>
        <p:spPr>
          <a:xfrm>
            <a:off x="2901875" y="1033400"/>
            <a:ext cx="5292300" cy="3267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55600"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○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lvl="1" indent="-35560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lvl="2" indent="-355600"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lvl="3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lvl="4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lvl="5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lvl="6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lvl="7" indent="-355600"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lvl="8" indent="-355600"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2000"/>
              <a:buFont typeface="Lato Light"/>
              <a:buChar char="◦"/>
              <a:defRPr sz="2000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44075" y="559475"/>
            <a:ext cx="2142000" cy="2630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000"/>
              <a:buFont typeface="Roboto Slab Regular"/>
              <a:buNone/>
              <a:defRPr sz="2000">
                <a:solidFill>
                  <a:schemeClr val="lt1"/>
                </a:solidFill>
                <a:latin typeface="Roboto Slab Regular"/>
                <a:ea typeface="Roboto Slab Regular"/>
                <a:cs typeface="Roboto Slab Regular"/>
                <a:sym typeface="Roboto Slab Regular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117984" y="41806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lvl="1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lvl="2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lvl="3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lvl="4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lvl="5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lvl="6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lvl="7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lvl="8" algn="r">
              <a:buNone/>
              <a:defRPr sz="1200">
                <a:solidFill>
                  <a:schemeClr val="dk2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62" r:id="rId1"/>
    <p:sldLayoutId id="2147483648" r:id="rId2"/>
    <p:sldLayoutId id="2147483649" r:id="rId3"/>
    <p:sldLayoutId id="2147483653" r:id="rId4"/>
  </p:sldLayoutIdLst>
  <p:transition>
    <p:fade thruBlk="1"/>
  </p:transition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ideo" Target="https://www.youtube.com/embed/ze4om166ru8?feature=oembed" TargetMode="External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BCDF80ED-5E49-D04E-99F6-E1BAEC5EEE9E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Lesson 2: Name That Mushroom!</a:t>
            </a:r>
          </a:p>
        </p:txBody>
      </p:sp>
      <p:pic>
        <p:nvPicPr>
          <p:cNvPr id="3" name="Picture 2" descr="A picture containing hydrant, food&#10;&#10;Description automatically generated">
            <a:extLst>
              <a:ext uri="{FF2B5EF4-FFF2-40B4-BE49-F238E27FC236}">
                <a16:creationId xmlns:a16="http://schemas.microsoft.com/office/drawing/2014/main" id="{08EC16E1-EC92-3D49-869F-08E658017B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724481" y="2824223"/>
            <a:ext cx="2341614" cy="2171089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E3CE3D4-5F4B-2742-9E35-BDBD6FE92398}"/>
              </a:ext>
            </a:extLst>
          </p:cNvPr>
          <p:cNvSpPr txBox="1"/>
          <p:nvPr/>
        </p:nvSpPr>
        <p:spPr>
          <a:xfrm>
            <a:off x="694479" y="2824223"/>
            <a:ext cx="603000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fontAlgn="base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will summarize the key supporting details and ideas of a passage.</a:t>
            </a:r>
          </a:p>
          <a:p>
            <a:pPr fontAlgn="base"/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will use the five senses to describe the characteristics and attributes of different mushrooms.</a:t>
            </a:r>
          </a:p>
          <a:p>
            <a:pPr fontAlgn="base"/>
            <a:endParaRPr lang="en-US" sz="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fontAlgn="base"/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We will classify four different kinds of mushrooms.</a:t>
            </a:r>
          </a:p>
        </p:txBody>
      </p:sp>
    </p:spTree>
    <p:extLst>
      <p:ext uri="{BB962C8B-B14F-4D97-AF65-F5344CB8AC3E}">
        <p14:creationId xmlns:p14="http://schemas.microsoft.com/office/powerpoint/2010/main" val="251171997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F53D2-32D2-BC48-AF75-F5340E1E15C4}"/>
              </a:ext>
            </a:extLst>
          </p:cNvPr>
          <p:cNvSpPr/>
          <p:nvPr/>
        </p:nvSpPr>
        <p:spPr>
          <a:xfrm>
            <a:off x="1232210" y="852217"/>
            <a:ext cx="6679580" cy="3525963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691B0-75EA-F143-83C2-EAFA2E7F7A5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093492" y="359569"/>
            <a:ext cx="5101731" cy="3220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spc="120" dirty="0">
                <a:latin typeface="Luna" pitchFamily="2" charset="0"/>
              </a:rPr>
              <a:t>Mystery Bags: Let’s Guess!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3DB314-36FB-AF4B-9635-B4F7166318F2}"/>
              </a:ext>
            </a:extLst>
          </p:cNvPr>
          <p:cNvSpPr txBox="1"/>
          <p:nvPr/>
        </p:nvSpPr>
        <p:spPr>
          <a:xfrm>
            <a:off x="1896706" y="2629939"/>
            <a:ext cx="5101731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buSzPts val="1680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Now that we’ve learned about the different varieties of mushrooms, can you figure out which kind of mushroom is in each bag?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14578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F53D2-32D2-BC48-AF75-F5340E1E15C4}"/>
              </a:ext>
            </a:extLst>
          </p:cNvPr>
          <p:cNvSpPr/>
          <p:nvPr/>
        </p:nvSpPr>
        <p:spPr>
          <a:xfrm>
            <a:off x="1232210" y="1119352"/>
            <a:ext cx="6679580" cy="3220801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691B0-75EA-F143-83C2-EAFA2E7F7A5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1576552" y="224827"/>
            <a:ext cx="6857999" cy="3220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Luna" pitchFamily="2" charset="0"/>
              </a:rPr>
              <a:t>Tag us on Facebook @MushroomsInSchools!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E302C65F-72B5-AD4C-A5C6-EDFEB44F5ABC}"/>
              </a:ext>
            </a:extLst>
          </p:cNvPr>
          <p:cNvSpPr txBox="1"/>
          <p:nvPr/>
        </p:nvSpPr>
        <p:spPr>
          <a:xfrm>
            <a:off x="1576552" y="2571750"/>
            <a:ext cx="543910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Today we learned…</a:t>
            </a:r>
          </a:p>
          <a:p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We still wonder…</a:t>
            </a:r>
          </a:p>
        </p:txBody>
      </p:sp>
      <p:pic>
        <p:nvPicPr>
          <p:cNvPr id="5" name="Picture 2">
            <a:extLst>
              <a:ext uri="{FF2B5EF4-FFF2-40B4-BE49-F238E27FC236}">
                <a16:creationId xmlns:a16="http://schemas.microsoft.com/office/drawing/2014/main" id="{1775CCA4-03AA-0DA7-6CE1-5804F8D2783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3234" y="3587413"/>
            <a:ext cx="1186623" cy="11866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458770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1CD1D5F7-3FCD-144A-AA4C-6B88B04958B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48826" y="2714899"/>
            <a:ext cx="2879107" cy="2739300"/>
          </a:xfrm>
        </p:spPr>
        <p:txBody>
          <a:bodyPr/>
          <a:lstStyle/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2400" b="1" dirty="0">
                <a:latin typeface="Franklin Gothic Medium" panose="020B0603020102020204" pitchFamily="34" charset="0"/>
              </a:rPr>
              <a:t>ALREADY KNOW </a:t>
            </a:r>
          </a:p>
          <a:p>
            <a:pPr marL="0" indent="0" algn="ctr">
              <a:spcBef>
                <a:spcPts val="0"/>
              </a:spcBef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about mushrooms!</a:t>
            </a:r>
          </a:p>
          <a:p>
            <a:pPr marL="146050" indent="0" algn="ctr">
              <a:buNone/>
            </a:pP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53ADD6C-2431-064E-9767-5CFD0DE72056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/>
              <a:t>KNOW… WANT TO KNOW…LEARNED</a:t>
            </a:r>
          </a:p>
        </p:txBody>
      </p:sp>
      <p:sp>
        <p:nvSpPr>
          <p:cNvPr id="8" name="Text Placeholder 1">
            <a:extLst>
              <a:ext uri="{FF2B5EF4-FFF2-40B4-BE49-F238E27FC236}">
                <a16:creationId xmlns:a16="http://schemas.microsoft.com/office/drawing/2014/main" id="{D617E46D-6B91-BD40-83E4-5808249AC859}"/>
              </a:ext>
            </a:extLst>
          </p:cNvPr>
          <p:cNvSpPr txBox="1">
            <a:spLocks/>
          </p:cNvSpPr>
          <p:nvPr/>
        </p:nvSpPr>
        <p:spPr>
          <a:xfrm>
            <a:off x="3556372" y="2714899"/>
            <a:ext cx="2376921" cy="2079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○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2400" b="1" dirty="0">
                <a:latin typeface="Franklin Gothic Medium" panose="020B0603020102020204" pitchFamily="34" charset="0"/>
              </a:rPr>
              <a:t>WANT TO KNOW </a:t>
            </a:r>
            <a:r>
              <a:rPr lang="en-US" sz="1800" dirty="0">
                <a:latin typeface="Franklin Gothic Medium" panose="020B0603020102020204" pitchFamily="34" charset="0"/>
              </a:rPr>
              <a:t>about mushrooms</a:t>
            </a: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F140D97-CD9E-0341-9728-023A3E0307A5}"/>
              </a:ext>
            </a:extLst>
          </p:cNvPr>
          <p:cNvSpPr/>
          <p:nvPr/>
        </p:nvSpPr>
        <p:spPr>
          <a:xfrm>
            <a:off x="1428028" y="1494803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 Placeholder 1">
            <a:extLst>
              <a:ext uri="{FF2B5EF4-FFF2-40B4-BE49-F238E27FC236}">
                <a16:creationId xmlns:a16="http://schemas.microsoft.com/office/drawing/2014/main" id="{5C85E501-141B-7547-93E1-A7A2565712BC}"/>
              </a:ext>
            </a:extLst>
          </p:cNvPr>
          <p:cNvSpPr txBox="1">
            <a:spLocks/>
          </p:cNvSpPr>
          <p:nvPr/>
        </p:nvSpPr>
        <p:spPr>
          <a:xfrm>
            <a:off x="6200150" y="2714899"/>
            <a:ext cx="2138442" cy="20795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311150" algn="l" rtl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○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1pPr>
            <a:lvl2pPr marL="914400" marR="0" lvl="1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2pPr>
            <a:lvl3pPr marL="1371600" marR="0" lvl="2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2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3pPr>
            <a:lvl4pPr marL="1828800" marR="0" lvl="3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4pPr>
            <a:lvl5pPr marL="2286000" marR="0" lvl="4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5pPr>
            <a:lvl6pPr marL="2743200" marR="0" lvl="5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6pPr>
            <a:lvl7pPr marL="3200400" marR="0" lvl="6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7pPr>
            <a:lvl8pPr marL="3657600" marR="0" lvl="7" indent="-31115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8pPr>
            <a:lvl9pPr marL="4114800" marR="0" lvl="8" indent="-311150" algn="l" rtl="0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300"/>
              <a:buFont typeface="Lato Light"/>
              <a:buChar char="◦"/>
              <a:defRPr sz="1300" b="0" i="0" u="none" strike="noStrike" cap="none">
                <a:solidFill>
                  <a:schemeClr val="dk1"/>
                </a:solidFill>
                <a:latin typeface="Lato Light"/>
                <a:ea typeface="Lato Light"/>
                <a:cs typeface="Lato Light"/>
                <a:sym typeface="Lato Light"/>
              </a:defRPr>
            </a:lvl9pPr>
          </a:lstStyle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Share some 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things you have </a:t>
            </a:r>
            <a:r>
              <a:rPr lang="en-US" sz="2400" b="1" dirty="0">
                <a:latin typeface="Franklin Gothic Medium" panose="020B0603020102020204" pitchFamily="34" charset="0"/>
              </a:rPr>
              <a:t>LEARNED</a:t>
            </a:r>
          </a:p>
          <a:p>
            <a:pPr marL="0" indent="0" algn="ctr">
              <a:spcBef>
                <a:spcPts val="0"/>
              </a:spcBef>
              <a:buFont typeface="Lato Light"/>
              <a:buNone/>
            </a:pPr>
            <a:r>
              <a:rPr lang="en-US" sz="1800" dirty="0">
                <a:latin typeface="Franklin Gothic Medium" panose="020B0603020102020204" pitchFamily="34" charset="0"/>
              </a:rPr>
              <a:t> about mushrooms!</a:t>
            </a:r>
            <a:endParaRPr lang="en-US" dirty="0">
              <a:latin typeface="Franklin Gothic Medium" panose="020B0603020102020204" pitchFamily="34" charset="0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384D1D8-6BB0-464E-A824-B6AAAA2EC655}"/>
              </a:ext>
            </a:extLst>
          </p:cNvPr>
          <p:cNvSpPr txBox="1"/>
          <p:nvPr/>
        </p:nvSpPr>
        <p:spPr>
          <a:xfrm>
            <a:off x="1526093" y="1958007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First:</a:t>
            </a: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7010D4C-E65F-F44D-BF66-388900168896}"/>
              </a:ext>
            </a:extLst>
          </p:cNvPr>
          <p:cNvSpPr/>
          <p:nvPr/>
        </p:nvSpPr>
        <p:spPr>
          <a:xfrm>
            <a:off x="4184481" y="1540497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8509321-B246-B040-96DE-6739051BF69C}"/>
              </a:ext>
            </a:extLst>
          </p:cNvPr>
          <p:cNvSpPr txBox="1"/>
          <p:nvPr/>
        </p:nvSpPr>
        <p:spPr>
          <a:xfrm>
            <a:off x="4282546" y="2003701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Next:</a:t>
            </a: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DC422355-D27A-FF42-8D58-BD86BD0D5145}"/>
              </a:ext>
            </a:extLst>
          </p:cNvPr>
          <p:cNvSpPr/>
          <p:nvPr/>
        </p:nvSpPr>
        <p:spPr>
          <a:xfrm>
            <a:off x="6709019" y="1540497"/>
            <a:ext cx="1120704" cy="112070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F14EB3B-6099-DA4F-A73A-427805C67C3F}"/>
              </a:ext>
            </a:extLst>
          </p:cNvPr>
          <p:cNvSpPr txBox="1"/>
          <p:nvPr/>
        </p:nvSpPr>
        <p:spPr>
          <a:xfrm>
            <a:off x="6886596" y="2003701"/>
            <a:ext cx="10226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Last:</a:t>
            </a:r>
          </a:p>
        </p:txBody>
      </p:sp>
    </p:spTree>
    <p:extLst>
      <p:ext uri="{BB962C8B-B14F-4D97-AF65-F5344CB8AC3E}">
        <p14:creationId xmlns:p14="http://schemas.microsoft.com/office/powerpoint/2010/main" val="13430327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B6A794-D54D-CB40-A12B-982317D17C91}"/>
              </a:ext>
            </a:extLst>
          </p:cNvPr>
          <p:cNvSpPr/>
          <p:nvPr/>
        </p:nvSpPr>
        <p:spPr>
          <a:xfrm>
            <a:off x="391116" y="512858"/>
            <a:ext cx="2564970" cy="4091553"/>
          </a:xfrm>
          <a:prstGeom prst="rect">
            <a:avLst/>
          </a:prstGeom>
          <a:noFill/>
          <a:ln w="57150">
            <a:solidFill>
              <a:srgbClr val="A31E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FEF45B-A483-0742-B5A0-B7EB3267D471}"/>
              </a:ext>
            </a:extLst>
          </p:cNvPr>
          <p:cNvSpPr/>
          <p:nvPr/>
        </p:nvSpPr>
        <p:spPr>
          <a:xfrm>
            <a:off x="3302215" y="512857"/>
            <a:ext cx="2564970" cy="4091553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0AC7BA-3858-6346-A33D-3551DD7F924C}"/>
              </a:ext>
            </a:extLst>
          </p:cNvPr>
          <p:cNvSpPr/>
          <p:nvPr/>
        </p:nvSpPr>
        <p:spPr>
          <a:xfrm>
            <a:off x="6213314" y="512856"/>
            <a:ext cx="2564970" cy="409155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EEA442-7BFB-0340-AD70-A78ED8CB9B8F}"/>
              </a:ext>
            </a:extLst>
          </p:cNvPr>
          <p:cNvSpPr/>
          <p:nvPr/>
        </p:nvSpPr>
        <p:spPr>
          <a:xfrm>
            <a:off x="391116" y="512856"/>
            <a:ext cx="2564970" cy="61362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507F76-8C5D-C142-8359-D104CE8578E3}"/>
              </a:ext>
            </a:extLst>
          </p:cNvPr>
          <p:cNvSpPr txBox="1"/>
          <p:nvPr/>
        </p:nvSpPr>
        <p:spPr>
          <a:xfrm>
            <a:off x="1188178" y="695545"/>
            <a:ext cx="97084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Know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17E58C-0D4C-A740-BFF4-D7734FB86B53}"/>
              </a:ext>
            </a:extLst>
          </p:cNvPr>
          <p:cNvSpPr/>
          <p:nvPr/>
        </p:nvSpPr>
        <p:spPr>
          <a:xfrm>
            <a:off x="3302215" y="501567"/>
            <a:ext cx="2564970" cy="61362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03941B-5E17-6E4C-83F9-47FB6DC40F51}"/>
              </a:ext>
            </a:extLst>
          </p:cNvPr>
          <p:cNvSpPr txBox="1"/>
          <p:nvPr/>
        </p:nvSpPr>
        <p:spPr>
          <a:xfrm>
            <a:off x="3427708" y="695545"/>
            <a:ext cx="238171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Want to Know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7D7B394-E2B5-3C40-A46B-D23ED908975F}"/>
              </a:ext>
            </a:extLst>
          </p:cNvPr>
          <p:cNvSpPr/>
          <p:nvPr/>
        </p:nvSpPr>
        <p:spPr>
          <a:xfrm>
            <a:off x="6213314" y="539729"/>
            <a:ext cx="2564970" cy="6136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CAE60D-520A-FB43-BC3F-720A56028DAD}"/>
              </a:ext>
            </a:extLst>
          </p:cNvPr>
          <p:cNvSpPr txBox="1"/>
          <p:nvPr/>
        </p:nvSpPr>
        <p:spPr>
          <a:xfrm>
            <a:off x="6803697" y="729524"/>
            <a:ext cx="13842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Learned</a:t>
            </a:r>
          </a:p>
        </p:txBody>
      </p:sp>
    </p:spTree>
    <p:extLst>
      <p:ext uri="{BB962C8B-B14F-4D97-AF65-F5344CB8AC3E}">
        <p14:creationId xmlns:p14="http://schemas.microsoft.com/office/powerpoint/2010/main" val="10186127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AD7F53D2-32D2-BC48-AF75-F5340E1E15C4}"/>
              </a:ext>
            </a:extLst>
          </p:cNvPr>
          <p:cNvSpPr/>
          <p:nvPr/>
        </p:nvSpPr>
        <p:spPr>
          <a:xfrm>
            <a:off x="1232210" y="852217"/>
            <a:ext cx="6679580" cy="3525963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42691B0-75EA-F143-83C2-EAFA2E7F7A58}"/>
              </a:ext>
            </a:extLst>
          </p:cNvPr>
          <p:cNvSpPr>
            <a:spLocks noGrp="1"/>
          </p:cNvSpPr>
          <p:nvPr>
            <p:ph type="ctrTitle" idx="4294967295"/>
          </p:nvPr>
        </p:nvSpPr>
        <p:spPr>
          <a:xfrm>
            <a:off x="2362314" y="169149"/>
            <a:ext cx="4167117" cy="3220800"/>
          </a:xfrm>
        </p:spPr>
        <p:txBody>
          <a:bodyPr/>
          <a:lstStyle/>
          <a:p>
            <a:pPr>
              <a:lnSpc>
                <a:spcPct val="200000"/>
              </a:lnSpc>
            </a:pPr>
            <a:r>
              <a:rPr lang="en-US" dirty="0">
                <a:latin typeface="Luna" pitchFamily="2" charset="0"/>
              </a:rPr>
              <a:t>Activity: Mystery Bags!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CB3DB314-36FB-AF4B-9635-B4F7166318F2}"/>
              </a:ext>
            </a:extLst>
          </p:cNvPr>
          <p:cNvSpPr txBox="1"/>
          <p:nvPr/>
        </p:nvSpPr>
        <p:spPr>
          <a:xfrm>
            <a:off x="1725256" y="2303708"/>
            <a:ext cx="5441232" cy="15876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buSzPts val="1680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Use </a:t>
            </a:r>
            <a:r>
              <a:rPr lang="en-US" sz="2000" b="1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sensory details </a:t>
            </a: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to describe the objects inside the different bags.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0" algn="ctr">
              <a:lnSpc>
                <a:spcPct val="90000"/>
              </a:lnSpc>
              <a:spcBef>
                <a:spcPts val="1080"/>
              </a:spcBef>
              <a:buSzPts val="1680"/>
            </a:pPr>
            <a:r>
              <a:rPr lang="en-US" sz="20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Be as descriptive as possible – we’ll play a guessing game at the end!</a:t>
            </a:r>
            <a:endParaRPr lang="en-US" sz="2000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238992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oogle Shape;189;p5">
            <a:extLst>
              <a:ext uri="{FF2B5EF4-FFF2-40B4-BE49-F238E27FC236}">
                <a16:creationId xmlns:a16="http://schemas.microsoft.com/office/drawing/2014/main" id="{2436E1F8-D739-9B4E-8A81-5FAD0ACA9426}"/>
              </a:ext>
            </a:extLst>
          </p:cNvPr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130629" y="1175630"/>
            <a:ext cx="3599541" cy="3847359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Google Shape;190;p5">
            <a:extLst>
              <a:ext uri="{FF2B5EF4-FFF2-40B4-BE49-F238E27FC236}">
                <a16:creationId xmlns:a16="http://schemas.microsoft.com/office/drawing/2014/main" id="{8A5DED83-BCCF-7B44-BE37-934898E10042}"/>
              </a:ext>
            </a:extLst>
          </p:cNvPr>
          <p:cNvPicPr preferRelativeResize="0"/>
          <p:nvPr/>
        </p:nvPicPr>
        <p:blipFill rotWithShape="1">
          <a:blip r:embed="rId3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30629" y="136851"/>
            <a:ext cx="3599541" cy="1038779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Oval 6">
            <a:extLst>
              <a:ext uri="{FF2B5EF4-FFF2-40B4-BE49-F238E27FC236}">
                <a16:creationId xmlns:a16="http://schemas.microsoft.com/office/drawing/2014/main" id="{7A8D85C8-7B17-F745-93CD-CEBC1ED8EEBC}"/>
              </a:ext>
            </a:extLst>
          </p:cNvPr>
          <p:cNvSpPr/>
          <p:nvPr/>
        </p:nvSpPr>
        <p:spPr>
          <a:xfrm>
            <a:off x="4304559" y="333897"/>
            <a:ext cx="1274164" cy="12741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1AC65414-F8C3-A740-B251-3AE87F309182}"/>
              </a:ext>
            </a:extLst>
          </p:cNvPr>
          <p:cNvSpPr txBox="1"/>
          <p:nvPr/>
        </p:nvSpPr>
        <p:spPr>
          <a:xfrm>
            <a:off x="4304559" y="574179"/>
            <a:ext cx="12741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1</a:t>
            </a:r>
            <a:r>
              <a:rPr lang="en-US" sz="1600" baseline="30000" dirty="0">
                <a:solidFill>
                  <a:schemeClr val="bg1"/>
                </a:solidFill>
                <a:latin typeface="Luna" pitchFamily="2" charset="0"/>
              </a:rPr>
              <a:t>st</a:t>
            </a: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Read:</a:t>
            </a: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C88CD5DF-BE31-B049-9F1E-A4543ADEEA2C}"/>
              </a:ext>
            </a:extLst>
          </p:cNvPr>
          <p:cNvSpPr/>
          <p:nvPr/>
        </p:nvSpPr>
        <p:spPr>
          <a:xfrm>
            <a:off x="4304559" y="1998169"/>
            <a:ext cx="1274164" cy="12741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9349AF6-AA41-3B42-9161-7F7B8E05F1AB}"/>
              </a:ext>
            </a:extLst>
          </p:cNvPr>
          <p:cNvSpPr txBox="1"/>
          <p:nvPr/>
        </p:nvSpPr>
        <p:spPr>
          <a:xfrm>
            <a:off x="4304559" y="2223461"/>
            <a:ext cx="12741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2</a:t>
            </a:r>
            <a:r>
              <a:rPr lang="en-US" sz="1600" baseline="30000" dirty="0">
                <a:solidFill>
                  <a:schemeClr val="bg1"/>
                </a:solidFill>
                <a:latin typeface="Luna" pitchFamily="2" charset="0"/>
              </a:rPr>
              <a:t>nd</a:t>
            </a: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Read: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18F3A318-D543-3445-A2B1-29C4DAC582D0}"/>
              </a:ext>
            </a:extLst>
          </p:cNvPr>
          <p:cNvSpPr/>
          <p:nvPr/>
        </p:nvSpPr>
        <p:spPr>
          <a:xfrm>
            <a:off x="4304559" y="3587491"/>
            <a:ext cx="1274164" cy="1274164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9B583986-494B-9B4B-89D6-E348EF801666}"/>
              </a:ext>
            </a:extLst>
          </p:cNvPr>
          <p:cNvSpPr txBox="1"/>
          <p:nvPr/>
        </p:nvSpPr>
        <p:spPr>
          <a:xfrm>
            <a:off x="4304559" y="3812783"/>
            <a:ext cx="1274164" cy="8002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3</a:t>
            </a:r>
            <a:r>
              <a:rPr lang="en-US" sz="1600" baseline="30000" dirty="0">
                <a:solidFill>
                  <a:schemeClr val="bg1"/>
                </a:solidFill>
                <a:latin typeface="Luna" pitchFamily="2" charset="0"/>
              </a:rPr>
              <a:t>rd</a:t>
            </a: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 </a:t>
            </a:r>
          </a:p>
          <a:p>
            <a:pPr algn="ctr">
              <a:lnSpc>
                <a:spcPct val="150000"/>
              </a:lnSpc>
            </a:pPr>
            <a:r>
              <a:rPr lang="en-US" sz="1600" dirty="0">
                <a:solidFill>
                  <a:schemeClr val="bg1"/>
                </a:solidFill>
                <a:latin typeface="Luna" pitchFamily="2" charset="0"/>
              </a:rPr>
              <a:t>Read: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F827721C-6B39-574A-994A-528BAE6DFE5D}"/>
              </a:ext>
            </a:extLst>
          </p:cNvPr>
          <p:cNvSpPr txBox="1"/>
          <p:nvPr/>
        </p:nvSpPr>
        <p:spPr>
          <a:xfrm>
            <a:off x="5861153" y="503782"/>
            <a:ext cx="318219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What is the “gist” of the passage? Summarize the main idea.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1928712-7717-194F-94D5-41E308F24B5F}"/>
              </a:ext>
            </a:extLst>
          </p:cNvPr>
          <p:cNvSpPr txBox="1"/>
          <p:nvPr/>
        </p:nvSpPr>
        <p:spPr>
          <a:xfrm>
            <a:off x="5861154" y="2177507"/>
            <a:ext cx="292308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What is author’s purpose? Why did he or she write this article?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2733B10-209F-7643-96D0-C1AC864C2650}"/>
              </a:ext>
            </a:extLst>
          </p:cNvPr>
          <p:cNvSpPr txBox="1"/>
          <p:nvPr/>
        </p:nvSpPr>
        <p:spPr>
          <a:xfrm>
            <a:off x="5861153" y="3635830"/>
            <a:ext cx="2923082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000" dirty="0"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How can we use this information in our everyday lives?</a:t>
            </a:r>
            <a:endParaRPr lang="en-US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030789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9B6A794-D54D-CB40-A12B-982317D17C91}"/>
              </a:ext>
            </a:extLst>
          </p:cNvPr>
          <p:cNvSpPr/>
          <p:nvPr/>
        </p:nvSpPr>
        <p:spPr>
          <a:xfrm>
            <a:off x="391116" y="512858"/>
            <a:ext cx="2564970" cy="4091553"/>
          </a:xfrm>
          <a:prstGeom prst="rect">
            <a:avLst/>
          </a:prstGeom>
          <a:noFill/>
          <a:ln w="57150">
            <a:solidFill>
              <a:srgbClr val="A31E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9EFEF45B-A483-0742-B5A0-B7EB3267D471}"/>
              </a:ext>
            </a:extLst>
          </p:cNvPr>
          <p:cNvSpPr/>
          <p:nvPr/>
        </p:nvSpPr>
        <p:spPr>
          <a:xfrm>
            <a:off x="3302215" y="512857"/>
            <a:ext cx="2564970" cy="4091553"/>
          </a:xfrm>
          <a:prstGeom prst="rect">
            <a:avLst/>
          </a:prstGeom>
          <a:noFill/>
          <a:ln w="5715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B60AC7BA-3858-6346-A33D-3551DD7F924C}"/>
              </a:ext>
            </a:extLst>
          </p:cNvPr>
          <p:cNvSpPr/>
          <p:nvPr/>
        </p:nvSpPr>
        <p:spPr>
          <a:xfrm>
            <a:off x="6213314" y="512856"/>
            <a:ext cx="2564970" cy="4091553"/>
          </a:xfrm>
          <a:prstGeom prst="rect">
            <a:avLst/>
          </a:prstGeom>
          <a:noFill/>
          <a:ln w="571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04EEA442-7BFB-0340-AD70-A78ED8CB9B8F}"/>
              </a:ext>
            </a:extLst>
          </p:cNvPr>
          <p:cNvSpPr/>
          <p:nvPr/>
        </p:nvSpPr>
        <p:spPr>
          <a:xfrm>
            <a:off x="391116" y="512855"/>
            <a:ext cx="2564970" cy="1422949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dirty="0">
              <a:latin typeface="Calibri" panose="020F0502020204030204" pitchFamily="34" charset="0"/>
              <a:ea typeface="Century Gothic"/>
              <a:cs typeface="Calibri" panose="020F0502020204030204" pitchFamily="34" charset="0"/>
              <a:sym typeface="Century Gothic"/>
            </a:endParaRPr>
          </a:p>
          <a:p>
            <a:endParaRPr lang="en-US" dirty="0">
              <a:latin typeface="Calibri" panose="020F0502020204030204" pitchFamily="34" charset="0"/>
              <a:ea typeface="Century Gothic"/>
              <a:cs typeface="Calibri" panose="020F0502020204030204" pitchFamily="34" charset="0"/>
              <a:sym typeface="Century Gothic"/>
            </a:endParaRPr>
          </a:p>
          <a:p>
            <a:endParaRPr lang="en-US" dirty="0">
              <a:latin typeface="Calibri" panose="020F0502020204030204" pitchFamily="34" charset="0"/>
              <a:ea typeface="Century Gothic"/>
              <a:cs typeface="Calibri" panose="020F0502020204030204" pitchFamily="34" charset="0"/>
              <a:sym typeface="Century Gothic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94507F76-8C5D-C142-8359-D104CE8578E3}"/>
              </a:ext>
            </a:extLst>
          </p:cNvPr>
          <p:cNvSpPr txBox="1"/>
          <p:nvPr/>
        </p:nvSpPr>
        <p:spPr>
          <a:xfrm>
            <a:off x="956099" y="748980"/>
            <a:ext cx="171000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1</a:t>
            </a:r>
            <a:r>
              <a:rPr lang="en-US" sz="1600" spc="120" baseline="30000" dirty="0">
                <a:solidFill>
                  <a:schemeClr val="bg1"/>
                </a:solidFill>
                <a:latin typeface="Luna" pitchFamily="2" charset="0"/>
              </a:rPr>
              <a:t>st</a:t>
            </a:r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 Read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017E58C-0D4C-A740-BFF4-D7734FB86B53}"/>
              </a:ext>
            </a:extLst>
          </p:cNvPr>
          <p:cNvSpPr/>
          <p:nvPr/>
        </p:nvSpPr>
        <p:spPr>
          <a:xfrm>
            <a:off x="3289515" y="512855"/>
            <a:ext cx="2564970" cy="142294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4303941B-5E17-6E4C-83F9-47FB6DC40F51}"/>
              </a:ext>
            </a:extLst>
          </p:cNvPr>
          <p:cNvSpPr txBox="1"/>
          <p:nvPr/>
        </p:nvSpPr>
        <p:spPr>
          <a:xfrm>
            <a:off x="3866639" y="748980"/>
            <a:ext cx="143612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2</a:t>
            </a:r>
            <a:r>
              <a:rPr lang="en-US" sz="1600" spc="120" baseline="30000" dirty="0">
                <a:solidFill>
                  <a:schemeClr val="bg1"/>
                </a:solidFill>
                <a:latin typeface="Luna" pitchFamily="2" charset="0"/>
              </a:rPr>
              <a:t>nd</a:t>
            </a:r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 Read</a:t>
            </a: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67D7B394-E2B5-3C40-A46B-D23ED908975F}"/>
              </a:ext>
            </a:extLst>
          </p:cNvPr>
          <p:cNvSpPr/>
          <p:nvPr/>
        </p:nvSpPr>
        <p:spPr>
          <a:xfrm>
            <a:off x="6213314" y="539729"/>
            <a:ext cx="2564970" cy="139607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19CAE60D-520A-FB43-BC3F-720A56028DAD}"/>
              </a:ext>
            </a:extLst>
          </p:cNvPr>
          <p:cNvSpPr txBox="1"/>
          <p:nvPr/>
        </p:nvSpPr>
        <p:spPr>
          <a:xfrm>
            <a:off x="6803697" y="748980"/>
            <a:ext cx="151345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3</a:t>
            </a:r>
            <a:r>
              <a:rPr lang="en-US" sz="1600" spc="120" baseline="30000" dirty="0">
                <a:solidFill>
                  <a:schemeClr val="bg1"/>
                </a:solidFill>
                <a:latin typeface="Luna" pitchFamily="2" charset="0"/>
              </a:rPr>
              <a:t>rd</a:t>
            </a:r>
            <a:r>
              <a:rPr lang="en-US" sz="1600" spc="120" dirty="0">
                <a:solidFill>
                  <a:schemeClr val="bg1"/>
                </a:solidFill>
                <a:latin typeface="Luna" pitchFamily="2" charset="0"/>
              </a:rPr>
              <a:t> Read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64B1DB1-A823-B744-9C40-E98F6BEBC35C}"/>
              </a:ext>
            </a:extLst>
          </p:cNvPr>
          <p:cNvSpPr txBox="1"/>
          <p:nvPr/>
        </p:nvSpPr>
        <p:spPr>
          <a:xfrm>
            <a:off x="540329" y="1084819"/>
            <a:ext cx="2266544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What is the “gist” of the passage? Summarize the main idea.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64FA7E5-BACE-BA49-9C9C-03F78EE369B0}"/>
              </a:ext>
            </a:extLst>
          </p:cNvPr>
          <p:cNvSpPr txBox="1"/>
          <p:nvPr/>
        </p:nvSpPr>
        <p:spPr>
          <a:xfrm>
            <a:off x="3451428" y="1084819"/>
            <a:ext cx="2266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What is author’s purpose? Why did he or she write this article?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1DF2A91A-270B-614F-97AF-B79A44E96419}"/>
              </a:ext>
            </a:extLst>
          </p:cNvPr>
          <p:cNvSpPr txBox="1"/>
          <p:nvPr/>
        </p:nvSpPr>
        <p:spPr>
          <a:xfrm>
            <a:off x="6337127" y="1084819"/>
            <a:ext cx="226654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How can we use this information in our everyday lives?</a:t>
            </a:r>
            <a:endParaRPr lang="en-US" dirty="0">
              <a:solidFill>
                <a:schemeClr val="bg1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370521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22AA44D-AC61-6045-AB5C-07D70C52D080}"/>
              </a:ext>
            </a:extLst>
          </p:cNvPr>
          <p:cNvSpPr/>
          <p:nvPr/>
        </p:nvSpPr>
        <p:spPr>
          <a:xfrm>
            <a:off x="2807040" y="1651060"/>
            <a:ext cx="5896304" cy="202053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133402D-4117-A34F-8DF8-D73B0DCEDE86}"/>
              </a:ext>
            </a:extLst>
          </p:cNvPr>
          <p:cNvSpPr/>
          <p:nvPr/>
        </p:nvSpPr>
        <p:spPr>
          <a:xfrm>
            <a:off x="537216" y="1242429"/>
            <a:ext cx="2837794" cy="283779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4BFABF-DA48-2E41-A0EA-AA199955AA9F}"/>
              </a:ext>
            </a:extLst>
          </p:cNvPr>
          <p:cNvSpPr txBox="1"/>
          <p:nvPr/>
        </p:nvSpPr>
        <p:spPr>
          <a:xfrm>
            <a:off x="694871" y="2172730"/>
            <a:ext cx="252248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Luna" pitchFamily="2" charset="0"/>
                <a:cs typeface="Calibri" panose="020F0502020204030204" pitchFamily="34" charset="0"/>
              </a:rPr>
              <a:t>Mushroom</a:t>
            </a:r>
          </a:p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Luna" pitchFamily="2" charset="0"/>
                <a:cs typeface="Calibri" panose="020F0502020204030204" pitchFamily="34" charset="0"/>
              </a:rPr>
              <a:t>Investigation!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3C5853-C113-1E4F-A00E-562ABEC1A7B4}"/>
              </a:ext>
            </a:extLst>
          </p:cNvPr>
          <p:cNvSpPr txBox="1"/>
          <p:nvPr/>
        </p:nvSpPr>
        <p:spPr>
          <a:xfrm>
            <a:off x="3835560" y="2144780"/>
            <a:ext cx="5423047" cy="13049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Can you describe mushrooms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the same way the experts do? </a:t>
            </a:r>
          </a:p>
          <a:p>
            <a:pPr>
              <a:lnSpc>
                <a:spcPct val="90000"/>
              </a:lnSpc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Let’s find out!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2382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4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>
            <a:extLst>
              <a:ext uri="{FF2B5EF4-FFF2-40B4-BE49-F238E27FC236}">
                <a16:creationId xmlns:a16="http://schemas.microsoft.com/office/drawing/2014/main" id="{A875FD00-7236-8C47-9302-9DFABD94A018}"/>
              </a:ext>
            </a:extLst>
          </p:cNvPr>
          <p:cNvSpPr txBox="1"/>
          <p:nvPr/>
        </p:nvSpPr>
        <p:spPr>
          <a:xfrm>
            <a:off x="2260550" y="848326"/>
            <a:ext cx="46228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spc="120" dirty="0">
                <a:solidFill>
                  <a:schemeClr val="bg1"/>
                </a:solidFill>
                <a:latin typeface="Luna" pitchFamily="2" charset="0"/>
              </a:rPr>
              <a:t>Mushroom Varieties 101</a:t>
            </a:r>
          </a:p>
        </p:txBody>
      </p:sp>
      <p:pic>
        <p:nvPicPr>
          <p:cNvPr id="2" name="Online Media 1" descr="Mushroom Varieties 101">
            <a:hlinkClick r:id="" action="ppaction://media"/>
            <a:extLst>
              <a:ext uri="{FF2B5EF4-FFF2-40B4-BE49-F238E27FC236}">
                <a16:creationId xmlns:a16="http://schemas.microsoft.com/office/drawing/2014/main" id="{33D67152-D2B3-344B-8AB9-19842DDDFC7F}"/>
              </a:ext>
            </a:extLst>
          </p:cNvPr>
          <p:cNvPicPr>
            <a:picLocks noRot="1" noChangeAspect="1"/>
          </p:cNvPicPr>
          <p:nvPr>
            <a:videoFile r:link="rId1"/>
          </p:nvPr>
        </p:nvPicPr>
        <p:blipFill>
          <a:blip r:embed="rId4"/>
          <a:stretch>
            <a:fillRect/>
          </a:stretch>
        </p:blipFill>
        <p:spPr>
          <a:xfrm>
            <a:off x="1857404" y="1364064"/>
            <a:ext cx="5429192" cy="30539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66318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7" fill="hold" display="0">
                  <p:stCondLst>
                    <p:cond delay="indefinite"/>
                  </p:stCondLst>
                </p:cTn>
                <p:tgtEl>
                  <p:spTgt spid="2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522AA44D-AC61-6045-AB5C-07D70C52D080}"/>
              </a:ext>
            </a:extLst>
          </p:cNvPr>
          <p:cNvSpPr/>
          <p:nvPr/>
        </p:nvSpPr>
        <p:spPr>
          <a:xfrm>
            <a:off x="2807040" y="1651060"/>
            <a:ext cx="5896304" cy="2020530"/>
          </a:xfrm>
          <a:prstGeom prst="rect">
            <a:avLst/>
          </a:prstGeom>
          <a:solidFill>
            <a:srgbClr val="A31E3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8133402D-4117-A34F-8DF8-D73B0DCEDE86}"/>
              </a:ext>
            </a:extLst>
          </p:cNvPr>
          <p:cNvSpPr/>
          <p:nvPr/>
        </p:nvSpPr>
        <p:spPr>
          <a:xfrm>
            <a:off x="537216" y="1242429"/>
            <a:ext cx="2837794" cy="2837794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54BFABF-DA48-2E41-A0EA-AA199955AA9F}"/>
              </a:ext>
            </a:extLst>
          </p:cNvPr>
          <p:cNvSpPr txBox="1"/>
          <p:nvPr/>
        </p:nvSpPr>
        <p:spPr>
          <a:xfrm>
            <a:off x="694871" y="2172730"/>
            <a:ext cx="2522483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Luna" pitchFamily="2" charset="0"/>
                <a:cs typeface="Calibri" panose="020F0502020204030204" pitchFamily="34" charset="0"/>
              </a:rPr>
              <a:t>Mushroom</a:t>
            </a:r>
          </a:p>
          <a:p>
            <a:pPr algn="ctr">
              <a:lnSpc>
                <a:spcPct val="150000"/>
              </a:lnSpc>
            </a:pPr>
            <a:r>
              <a:rPr lang="en-US" sz="2000" dirty="0">
                <a:solidFill>
                  <a:schemeClr val="bg1"/>
                </a:solidFill>
                <a:latin typeface="Luna" pitchFamily="2" charset="0"/>
                <a:cs typeface="Calibri" panose="020F0502020204030204" pitchFamily="34" charset="0"/>
              </a:rPr>
              <a:t>Investigation!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03C5853-C113-1E4F-A00E-562ABEC1A7B4}"/>
              </a:ext>
            </a:extLst>
          </p:cNvPr>
          <p:cNvSpPr txBox="1"/>
          <p:nvPr/>
        </p:nvSpPr>
        <p:spPr>
          <a:xfrm>
            <a:off x="3532665" y="861077"/>
            <a:ext cx="4754085" cy="28105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>
              <a:lnSpc>
                <a:spcPct val="90000"/>
              </a:lnSpc>
              <a:buSzPts val="1120"/>
            </a:pPr>
            <a:r>
              <a:rPr lang="en-US" sz="2800" dirty="0">
                <a:solidFill>
                  <a:schemeClr val="bg1"/>
                </a:solidFill>
              </a:rPr>
              <a:t> </a:t>
            </a:r>
          </a:p>
          <a:p>
            <a:pPr lvl="0" algn="ctr">
              <a:lnSpc>
                <a:spcPct val="90000"/>
              </a:lnSpc>
              <a:spcBef>
                <a:spcPts val="920"/>
              </a:spcBef>
              <a:buSzPts val="1120"/>
            </a:pPr>
            <a:endParaRPr lang="en-US" sz="2800" dirty="0">
              <a:solidFill>
                <a:schemeClr val="bg1"/>
              </a:solidFill>
              <a:latin typeface="Century Gothic"/>
              <a:ea typeface="Century Gothic"/>
              <a:cs typeface="Century Gothic"/>
              <a:sym typeface="Century Gothic"/>
            </a:endParaRPr>
          </a:p>
          <a:p>
            <a:pPr lvl="0">
              <a:lnSpc>
                <a:spcPct val="90000"/>
              </a:lnSpc>
              <a:spcBef>
                <a:spcPts val="1080"/>
              </a:spcBef>
              <a:buSzPts val="1680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Now, label and describe the mushrooms the way the experts do.</a:t>
            </a:r>
          </a:p>
          <a:p>
            <a:pPr lvl="0">
              <a:lnSpc>
                <a:spcPct val="90000"/>
              </a:lnSpc>
              <a:spcBef>
                <a:spcPts val="1080"/>
              </a:spcBef>
              <a:buSzPts val="1680"/>
            </a:pPr>
            <a:r>
              <a:rPr lang="en-US" sz="2400" dirty="0">
                <a:solidFill>
                  <a:schemeClr val="bg1"/>
                </a:solidFill>
                <a:latin typeface="Calibri" panose="020F0502020204030204" pitchFamily="34" charset="0"/>
                <a:ea typeface="Century Gothic"/>
                <a:cs typeface="Calibri" panose="020F0502020204030204" pitchFamily="34" charset="0"/>
                <a:sym typeface="Century Gothic"/>
              </a:rPr>
              <a:t>What new information did you learn?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474605"/>
      </p:ext>
    </p:extLst>
  </p:cSld>
  <p:clrMapOvr>
    <a:masterClrMapping/>
  </p:clrMapOvr>
</p:sld>
</file>

<file path=ppt/theme/theme1.xml><?xml version="1.0" encoding="utf-8"?>
<a:theme xmlns:a="http://schemas.openxmlformats.org/drawingml/2006/main" name="Kent template">
  <a:themeElements>
    <a:clrScheme name="Custom 347">
      <a:dk1>
        <a:srgbClr val="4A5C65"/>
      </a:dk1>
      <a:lt1>
        <a:srgbClr val="FFFFFF"/>
      </a:lt1>
      <a:dk2>
        <a:srgbClr val="A6BCC9"/>
      </a:dk2>
      <a:lt2>
        <a:srgbClr val="DEE9F2"/>
      </a:lt2>
      <a:accent1>
        <a:srgbClr val="02BDC7"/>
      </a:accent1>
      <a:accent2>
        <a:srgbClr val="FFB600"/>
      </a:accent2>
      <a:accent3>
        <a:srgbClr val="FF9755"/>
      </a:accent3>
      <a:accent4>
        <a:srgbClr val="FD6C68"/>
      </a:accent4>
      <a:accent5>
        <a:srgbClr val="FC4067"/>
      </a:accent5>
      <a:accent6>
        <a:srgbClr val="A6BCC9"/>
      </a:accent6>
      <a:hlink>
        <a:srgbClr val="02BDC7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180</TotalTime>
  <Words>315</Words>
  <Application>Microsoft Office PowerPoint</Application>
  <PresentationFormat>On-screen Show (16:9)</PresentationFormat>
  <Paragraphs>61</Paragraphs>
  <Slides>11</Slides>
  <Notes>2</Notes>
  <HiddenSlides>0</HiddenSlides>
  <MMClips>1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9" baseType="lpstr">
      <vt:lpstr>Arial</vt:lpstr>
      <vt:lpstr>Lato Light</vt:lpstr>
      <vt:lpstr>Roboto Slab Regular</vt:lpstr>
      <vt:lpstr>Calibri</vt:lpstr>
      <vt:lpstr>Luna</vt:lpstr>
      <vt:lpstr>Franklin Gothic Medium</vt:lpstr>
      <vt:lpstr>Century Gothic</vt:lpstr>
      <vt:lpstr>Kent template</vt:lpstr>
      <vt:lpstr>PowerPoint Presentation</vt:lpstr>
      <vt:lpstr>PowerPoint Presentation</vt:lpstr>
      <vt:lpstr>PowerPoint Presentation</vt:lpstr>
      <vt:lpstr>Activity: Mystery Bags!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Mystery Bags: Let’s Guess!</vt:lpstr>
      <vt:lpstr>Tag us on Facebook @MushroomsInSchools!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cp:lastModifiedBy>Farrell, Kayla</cp:lastModifiedBy>
  <cp:revision>37</cp:revision>
  <dcterms:modified xsi:type="dcterms:W3CDTF">2024-02-04T15:41:31Z</dcterms:modified>
</cp:coreProperties>
</file>